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D5BEF-56E5-FC91-9334-6A6B203FB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B1CB5A-D468-EFF6-2A1E-3405DD5E5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FCA0E4-F8E4-F27A-7428-DF29D48C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37C4D-0871-EA9F-5377-8AD47650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B41784-E0CF-19C2-0201-D237115A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77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BC4A7-28EB-D10D-7E87-2D83CBE6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57C760-A55D-9D62-EB7A-483E09E4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7EB110-1A70-5F4A-4B94-8C63717CC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B830F-3B56-0A89-5692-EED9FA4A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4F4526-3EFF-AB92-8399-BB51142C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8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AE0068-82A0-AB07-01C9-9B6645BEE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2443EF-2DA1-7749-0548-076F4C27A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AEEBDF-1CE1-7874-6EEB-752066C08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45FB40-C795-41B5-9390-C3C58505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302368-B71D-B8B6-5527-D08C1300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59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3A33B-DFAC-63B6-595A-70A14819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F5528-2A9B-DD3D-4CCD-0636CBBC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AE2878-B5EE-DCE2-FE53-035FC59E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993C59-8778-AAD3-0EE1-FA24DDC1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0D03DF-715E-8910-FD88-5133145B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6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521B1-62CC-A541-3C98-3674461D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69B0E-FF3F-1122-BEF2-F157413A1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E6C681-F0AD-9318-4D49-A138533C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DA0071-0098-9077-B64B-29BA02C9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E7135C-5FAD-D2FB-CD52-99716014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48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A8D87-E9A2-9557-0353-31D13877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72B96-7D61-C0D6-8015-E0A2AE52C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217B02-5F20-57DC-0CA8-7FCF10E8E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5F9757-CC56-82D2-B0FE-FD69A021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6C12B9-F8A7-CBAC-B374-C96D31FC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CB6377-38A8-2869-C5EE-7C34A17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3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DB769-AF9F-6A9B-8892-DEBC5627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DDA885-EAA5-E03C-38BC-6256AA8AF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910C27-AF88-6345-E9E9-8CD0D4D84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3976AE-AE92-9F21-3279-AD4AC8214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877DFD-A4A8-7533-8B0B-59E929E11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ACE2E7-1053-3C14-FA28-9C0BA05C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DBAD7F-E390-4FDA-1AEC-C69A6C2A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650964-7A3B-81EB-C4AB-66DFDDB7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76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01043-FE04-67D4-F158-D36ED1F2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D3561E-CDDF-C14C-D3D1-BBC1C0A1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2BC390-8AA6-2936-8054-F48A6263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6AB93E-00BD-CA68-E414-7F3B29F3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13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5B1F8-A809-CDD2-138A-21A136F0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8D4720-984E-3D42-F279-2714F384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769262-107D-20A2-DF68-17B2F447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1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39DA3-3578-2EC9-52BD-95CA7A37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A379C9-1D0A-910E-16A3-AD045D6A3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AF2060-1B54-61E3-99C9-B42EFA432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F9F617-66BC-FAE8-B9F3-FA5628D82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24945F-3446-EB38-0A54-679B5ADC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66747F-1B19-2E6A-034E-D5EDA5F5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26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1DA05-3E60-501D-F88E-28CCAA87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5BDC01-70E4-54F5-AC05-6A157EE9E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31EBFF-15CE-AF06-0B71-EF81F537E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228344-9EB6-921B-BB33-15DF0BE9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E5A8AC-9C90-86DE-B8D1-ECF75E13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ADF70E-E667-00FC-F490-A4ED50D3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24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BE7CEA-DE72-C3EA-89E9-5796A5A2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0EAB6-9636-C4D1-C9F7-EDA1E60E8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6F1B1B-70BE-6FEE-7FF3-AEBC53C04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B8B469-B953-43A2-83A3-D396D3F6BA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AA9664-5239-E609-C22A-24A935727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C0492A-0F46-292C-FECA-760C3183C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01D7A3-4C8B-43D0-B450-C4EFA2AF84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3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EDB9A1-350D-EBBC-F9D4-05C9C7B705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55140"/>
              </p:ext>
            </p:extLst>
          </p:nvPr>
        </p:nvGraphicFramePr>
        <p:xfrm>
          <a:off x="283535" y="2200693"/>
          <a:ext cx="11589483" cy="1849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5180">
                  <a:extLst>
                    <a:ext uri="{9D8B030D-6E8A-4147-A177-3AD203B41FA5}">
                      <a16:colId xmlns:a16="http://schemas.microsoft.com/office/drawing/2014/main" val="2317953956"/>
                    </a:ext>
                  </a:extLst>
                </a:gridCol>
                <a:gridCol w="966523">
                  <a:extLst>
                    <a:ext uri="{9D8B030D-6E8A-4147-A177-3AD203B41FA5}">
                      <a16:colId xmlns:a16="http://schemas.microsoft.com/office/drawing/2014/main" val="3848634086"/>
                    </a:ext>
                  </a:extLst>
                </a:gridCol>
                <a:gridCol w="799578">
                  <a:extLst>
                    <a:ext uri="{9D8B030D-6E8A-4147-A177-3AD203B41FA5}">
                      <a16:colId xmlns:a16="http://schemas.microsoft.com/office/drawing/2014/main" val="3897712472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121134408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3475125892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3374026465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1377291781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3737452049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1060346951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2808117395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549821313"/>
                    </a:ext>
                  </a:extLst>
                </a:gridCol>
                <a:gridCol w="1203759">
                  <a:extLst>
                    <a:ext uri="{9D8B030D-6E8A-4147-A177-3AD203B41FA5}">
                      <a16:colId xmlns:a16="http://schemas.microsoft.com/office/drawing/2014/main" val="1943021180"/>
                    </a:ext>
                  </a:extLst>
                </a:gridCol>
                <a:gridCol w="571128">
                  <a:extLst>
                    <a:ext uri="{9D8B030D-6E8A-4147-A177-3AD203B41FA5}">
                      <a16:colId xmlns:a16="http://schemas.microsoft.com/office/drawing/2014/main" val="106400212"/>
                    </a:ext>
                  </a:extLst>
                </a:gridCol>
                <a:gridCol w="746858">
                  <a:extLst>
                    <a:ext uri="{9D8B030D-6E8A-4147-A177-3AD203B41FA5}">
                      <a16:colId xmlns:a16="http://schemas.microsoft.com/office/drawing/2014/main" val="3394553433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1692690574"/>
                    </a:ext>
                  </a:extLst>
                </a:gridCol>
              </a:tblGrid>
              <a:tr h="28335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CD2014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VL-CMU-CD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PCD2015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ChangeSim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VL-CMU-CD→PCD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PCD→VL-CMU-CD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544614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Tsunami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GSV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9520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F-Score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Precision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F-Score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Precision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F-Score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Precision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F-Score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Precision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F-Score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Precision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F-Score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Precision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F-Score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Precision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extLst>
                  <a:ext uri="{0D108BD9-81ED-4DB2-BD59-A6C34878D82A}">
                    <a16:rowId xmlns:a16="http://schemas.microsoft.com/office/drawing/2014/main" val="257355572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CosimNet-3layer-l2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0.8591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0.9383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0.706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0.806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0.692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extLst>
                  <a:ext uri="{0D108BD9-81ED-4DB2-BD59-A6C34878D82A}">
                    <a16:rowId xmlns:a16="http://schemas.microsoft.com/office/drawing/2014/main" val="30485349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highlight>
                            <a:srgbClr val="C6E0B4"/>
                          </a:highlight>
                        </a:rPr>
                        <a:t>TransCD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highlight>
                            <a:srgbClr val="C6E0B4"/>
                          </a:highlight>
                        </a:rPr>
                        <a:t>0.9361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highlight>
                            <a:srgbClr val="C6E0B4"/>
                          </a:highlight>
                        </a:rPr>
                        <a:t>0.9427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highlight>
                            <a:srgbClr val="C6E0B4"/>
                          </a:highlight>
                        </a:rPr>
                        <a:t>0.7152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highlight>
                            <a:srgbClr val="C6E0B4"/>
                          </a:highlight>
                        </a:rPr>
                        <a:t>0.7768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highlight>
                            <a:srgbClr val="C6E0B4"/>
                          </a:highlight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extLst>
                  <a:ext uri="{0D108BD9-81ED-4DB2-BD59-A6C34878D82A}">
                    <a16:rowId xmlns:a16="http://schemas.microsoft.com/office/drawing/2014/main" val="223245314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76.5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83.2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74.8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57.9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43.1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27.5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587" marR="5587" marT="5587" marB="0" anchor="ctr"/>
                </a:tc>
                <a:extLst>
                  <a:ext uri="{0D108BD9-81ED-4DB2-BD59-A6C34878D82A}">
                    <a16:rowId xmlns:a16="http://schemas.microsoft.com/office/drawing/2014/main" val="247767788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870E495-F7B0-7F3F-6500-5FB22843D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44727"/>
              </p:ext>
            </p:extLst>
          </p:nvPr>
        </p:nvGraphicFramePr>
        <p:xfrm>
          <a:off x="283535" y="4765861"/>
          <a:ext cx="11391016" cy="1750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5548">
                  <a:extLst>
                    <a:ext uri="{9D8B030D-6E8A-4147-A177-3AD203B41FA5}">
                      <a16:colId xmlns:a16="http://schemas.microsoft.com/office/drawing/2014/main" val="539803214"/>
                    </a:ext>
                  </a:extLst>
                </a:gridCol>
                <a:gridCol w="2031264">
                  <a:extLst>
                    <a:ext uri="{9D8B030D-6E8A-4147-A177-3AD203B41FA5}">
                      <a16:colId xmlns:a16="http://schemas.microsoft.com/office/drawing/2014/main" val="297984340"/>
                    </a:ext>
                  </a:extLst>
                </a:gridCol>
                <a:gridCol w="2031264">
                  <a:extLst>
                    <a:ext uri="{9D8B030D-6E8A-4147-A177-3AD203B41FA5}">
                      <a16:colId xmlns:a16="http://schemas.microsoft.com/office/drawing/2014/main" val="2651556809"/>
                    </a:ext>
                  </a:extLst>
                </a:gridCol>
                <a:gridCol w="1573235">
                  <a:extLst>
                    <a:ext uri="{9D8B030D-6E8A-4147-A177-3AD203B41FA5}">
                      <a16:colId xmlns:a16="http://schemas.microsoft.com/office/drawing/2014/main" val="2830081301"/>
                    </a:ext>
                  </a:extLst>
                </a:gridCol>
                <a:gridCol w="1573235">
                  <a:extLst>
                    <a:ext uri="{9D8B030D-6E8A-4147-A177-3AD203B41FA5}">
                      <a16:colId xmlns:a16="http://schemas.microsoft.com/office/drawing/2014/main" val="2241679"/>
                    </a:ext>
                  </a:extLst>
                </a:gridCol>
                <a:gridCol w="1573235">
                  <a:extLst>
                    <a:ext uri="{9D8B030D-6E8A-4147-A177-3AD203B41FA5}">
                      <a16:colId xmlns:a16="http://schemas.microsoft.com/office/drawing/2014/main" val="3493720810"/>
                    </a:ext>
                  </a:extLst>
                </a:gridCol>
                <a:gridCol w="1573235">
                  <a:extLst>
                    <a:ext uri="{9D8B030D-6E8A-4147-A177-3AD203B41FA5}">
                      <a16:colId xmlns:a16="http://schemas.microsoft.com/office/drawing/2014/main" val="3992797727"/>
                    </a:ext>
                  </a:extLst>
                </a:gridCol>
              </a:tblGrid>
              <a:tr h="420021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Res_SViT_E1_D1_16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Res_SViT_E4_D4_16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SViT_E1_D1_16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C6E0B4"/>
                          </a:highlight>
                        </a:rPr>
                        <a:t>SViT_E1_D1_32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SViT_E4_D4_16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SViT_E4_D4_32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9820737"/>
                  </a:ext>
                </a:extLst>
              </a:tr>
              <a:tr h="26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precision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0.9377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0.938362399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0.9359996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highlight>
                            <a:srgbClr val="C6E0B4"/>
                          </a:highlight>
                        </a:rPr>
                        <a:t>0.948287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0.94037188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0.9427951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0856924"/>
                  </a:ext>
                </a:extLst>
              </a:tr>
              <a:tr h="26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oa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0.99747693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0.99761755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0.99709818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highlight>
                            <a:srgbClr val="C6E0B4"/>
                          </a:highlight>
                        </a:rPr>
                        <a:t>0.9976825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0.9975471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0.997791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2916902"/>
                  </a:ext>
                </a:extLst>
              </a:tr>
              <a:tr h="26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recall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0.911823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0.9230575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0.889749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highlight>
                            <a:srgbClr val="C6E0B4"/>
                          </a:highlight>
                        </a:rPr>
                        <a:t>0.9196107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0.9157074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0.9297533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5544686"/>
                  </a:ext>
                </a:extLst>
              </a:tr>
              <a:tr h="26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0.92449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0.9304959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0.9117871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highlight>
                            <a:srgbClr val="C6E0B4"/>
                          </a:highlight>
                        </a:rPr>
                        <a:t>0.9334893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0.9277132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0.9361062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909144"/>
                  </a:ext>
                </a:extLst>
              </a:tr>
              <a:tr h="26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kappa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0.9231893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0.9292645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0.91029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highlight>
                            <a:srgbClr val="C6E0B4"/>
                          </a:highlight>
                        </a:rPr>
                        <a:t>0.9322882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6E0B4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0.9264455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0.9349626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490784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CDEF784-AA71-6967-196B-9FB7505BAAB6}"/>
              </a:ext>
            </a:extLst>
          </p:cNvPr>
          <p:cNvSpPr txBox="1"/>
          <p:nvPr/>
        </p:nvSpPr>
        <p:spPr>
          <a:xfrm>
            <a:off x="4236661" y="4165363"/>
            <a:ext cx="397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TransCD</a:t>
            </a:r>
            <a:r>
              <a:rPr lang="zh-CN" altLang="en-US" dirty="0"/>
              <a:t>在</a:t>
            </a:r>
            <a:r>
              <a:rPr lang="en-US" altLang="zh-CN" dirty="0"/>
              <a:t>CD2014</a:t>
            </a:r>
            <a:r>
              <a:rPr lang="zh-CN" altLang="en-US" dirty="0"/>
              <a:t>的预训练模型对比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1C769-47C3-8DBD-9D8E-FC5AFBA434CF}"/>
              </a:ext>
            </a:extLst>
          </p:cNvPr>
          <p:cNvSpPr txBox="1"/>
          <p:nvPr/>
        </p:nvSpPr>
        <p:spPr>
          <a:xfrm>
            <a:off x="4703134" y="1686400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不同变化检测模型性能对比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514634-B687-45AD-3D09-E5D7DF29A243}"/>
              </a:ext>
            </a:extLst>
          </p:cNvPr>
          <p:cNvSpPr txBox="1"/>
          <p:nvPr/>
        </p:nvSpPr>
        <p:spPr>
          <a:xfrm>
            <a:off x="1148317" y="2250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异物检测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15CE35-1132-EEA1-640F-C5E1D11CD3EF}"/>
              </a:ext>
            </a:extLst>
          </p:cNvPr>
          <p:cNvSpPr txBox="1"/>
          <p:nvPr/>
        </p:nvSpPr>
        <p:spPr>
          <a:xfrm>
            <a:off x="283535" y="808903"/>
            <a:ext cx="4210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u="none" strike="noStrike" dirty="0" err="1">
                <a:effectLst/>
              </a:rPr>
              <a:t>TransCD</a:t>
            </a:r>
            <a:r>
              <a:rPr lang="en-US" altLang="zh-CN" sz="1800" u="none" strike="noStrike" dirty="0">
                <a:effectLst/>
              </a:rPr>
              <a:t> 11 </a:t>
            </a:r>
            <a:r>
              <a:rPr lang="zh-CN" altLang="en-US" sz="1800" u="none" strike="noStrike" dirty="0">
                <a:effectLst/>
              </a:rPr>
              <a:t>大类 </a:t>
            </a:r>
            <a:r>
              <a:rPr lang="en-US" altLang="zh-CN" sz="1800" u="none" strike="noStrike" dirty="0">
                <a:effectLst/>
              </a:rPr>
              <a:t>30</a:t>
            </a:r>
            <a:r>
              <a:rPr lang="zh-CN" altLang="en-US" dirty="0"/>
              <a:t>左右个小类 </a:t>
            </a:r>
            <a:endParaRPr lang="en-US" altLang="zh-CN" dirty="0"/>
          </a:p>
          <a:p>
            <a:r>
              <a:rPr lang="zh-CN" altLang="en-US" dirty="0"/>
              <a:t>每类</a:t>
            </a:r>
            <a:r>
              <a:rPr lang="en-US" altLang="zh-CN" dirty="0"/>
              <a:t>4-6</a:t>
            </a:r>
            <a:r>
              <a:rPr lang="zh-CN" altLang="en-US" dirty="0"/>
              <a:t>视频， 每个视频</a:t>
            </a:r>
            <a:r>
              <a:rPr lang="en-US" altLang="zh-CN" dirty="0"/>
              <a:t>900-7,000 </a:t>
            </a:r>
            <a:r>
              <a:rPr lang="zh-CN" altLang="en-US" dirty="0"/>
              <a:t>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C3A088-8B19-488E-A72F-839C25EE9CB3}"/>
              </a:ext>
            </a:extLst>
          </p:cNvPr>
          <p:cNvSpPr txBox="1"/>
          <p:nvPr/>
        </p:nvSpPr>
        <p:spPr>
          <a:xfrm>
            <a:off x="6758763" y="808903"/>
            <a:ext cx="4210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800" u="none" strike="noStrike" dirty="0">
                <a:effectLst/>
              </a:rPr>
              <a:t>VL-CMU-CD </a:t>
            </a:r>
            <a:r>
              <a:rPr lang="zh-CN" altLang="en-US" sz="1800" u="none" strike="noStrike" dirty="0">
                <a:effectLst/>
              </a:rPr>
              <a:t>总</a:t>
            </a:r>
            <a:r>
              <a:rPr lang="zh-CN" altLang="en-US" dirty="0"/>
              <a:t>共</a:t>
            </a:r>
            <a:r>
              <a:rPr lang="en-US" altLang="zh-CN" dirty="0"/>
              <a:t>152 </a:t>
            </a:r>
            <a:r>
              <a:rPr lang="zh-CN" altLang="en-US" dirty="0"/>
              <a:t>视频，每个视频。</a:t>
            </a:r>
            <a:endParaRPr lang="en-US" altLang="zh-CN" dirty="0"/>
          </a:p>
          <a:p>
            <a:pPr fontAlgn="ctr"/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平均每个视频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帧</a:t>
            </a:r>
            <a:endParaRPr lang="en-US" altLang="zh-CN" sz="1800" b="0" i="0" u="none" strike="noStrike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28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脑萤幕画面&#10;&#10;低可信度描述已自动生成">
            <a:extLst>
              <a:ext uri="{FF2B5EF4-FFF2-40B4-BE49-F238E27FC236}">
                <a16:creationId xmlns:a16="http://schemas.microsoft.com/office/drawing/2014/main" id="{9A3C09D6-8B69-FA64-90E5-9D8CCA66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84" y="3752741"/>
            <a:ext cx="6906631" cy="27331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5856CAA-2CB0-986E-CE68-DAEEAE4C0EC1}"/>
              </a:ext>
            </a:extLst>
          </p:cNvPr>
          <p:cNvSpPr txBox="1"/>
          <p:nvPr/>
        </p:nvSpPr>
        <p:spPr>
          <a:xfrm>
            <a:off x="1148317" y="1955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异物检测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7CDFC9-AF1A-29D6-D8EA-3ED3DADADDCD}"/>
              </a:ext>
            </a:extLst>
          </p:cNvPr>
          <p:cNvSpPr txBox="1"/>
          <p:nvPr/>
        </p:nvSpPr>
        <p:spPr>
          <a:xfrm>
            <a:off x="2580316" y="187814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TransCD</a:t>
            </a:r>
            <a:r>
              <a:rPr lang="en-US" altLang="zh-CN" dirty="0"/>
              <a:t>    </a:t>
            </a:r>
            <a:r>
              <a:rPr lang="en-US" altLang="zh-CN" sz="1800" u="none" strike="noStrike" dirty="0">
                <a:effectLst/>
              </a:rPr>
              <a:t>SViT_E1_D1_32</a:t>
            </a:r>
            <a:endParaRPr lang="en-US" altLang="zh-CN" sz="1800" b="0" i="0" u="none" strike="noStrike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194346-98ED-EC58-C05E-DF295F318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84" y="801893"/>
            <a:ext cx="6841558" cy="26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7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02FB51D-E92C-C884-CFDE-753B8F7B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3" y="3772097"/>
            <a:ext cx="2664643" cy="26747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DB8CDF1-99F6-646B-1436-5EE26725C664}"/>
              </a:ext>
            </a:extLst>
          </p:cNvPr>
          <p:cNvSpPr txBox="1"/>
          <p:nvPr/>
        </p:nvSpPr>
        <p:spPr>
          <a:xfrm>
            <a:off x="5854995" y="4820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关键设备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8037F3-7073-8AE6-0072-6704F257F360}"/>
              </a:ext>
            </a:extLst>
          </p:cNvPr>
          <p:cNvSpPr txBox="1"/>
          <p:nvPr/>
        </p:nvSpPr>
        <p:spPr>
          <a:xfrm>
            <a:off x="5531188" y="138416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Grounding dino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2C815B3-0FB4-9060-48E4-6EE2C6DE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16" y="3772097"/>
            <a:ext cx="2671204" cy="2674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141FD5-4EE5-E57F-A99C-2BEE91F9D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320" y="3779057"/>
            <a:ext cx="2671205" cy="266781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9C6E355-1A56-7B64-DD89-C4214E500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524" y="3834809"/>
            <a:ext cx="3719749" cy="24400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694435-C56D-E4F3-A4B6-391F97235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11" y="1332614"/>
            <a:ext cx="3654682" cy="243948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9DE207D-122B-6E1A-17A9-4D2F27378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764" y="1590492"/>
            <a:ext cx="3394698" cy="22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99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182</Words>
  <Application>Microsoft Office PowerPoint</Application>
  <PresentationFormat>宽屏</PresentationFormat>
  <Paragraphs>102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远卓 牛</dc:creator>
  <cp:lastModifiedBy>远卓 牛</cp:lastModifiedBy>
  <cp:revision>21</cp:revision>
  <dcterms:created xsi:type="dcterms:W3CDTF">2024-05-30T11:35:03Z</dcterms:created>
  <dcterms:modified xsi:type="dcterms:W3CDTF">2024-05-30T14:30:16Z</dcterms:modified>
</cp:coreProperties>
</file>